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60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view3D>
      <c:rotX val="30"/>
      <c:rotY val="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3.1216097987751532E-3"/>
                  <c:y val="-5.8252041411490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047025371828522E-2"/>
                  <c:y val="-1.5427967337416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8069881889763778E-2"/>
                  <c:y val="5.7070574511519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Group / Graded Races</c:v>
                </c:pt>
                <c:pt idx="1">
                  <c:v>Other Black Type Races</c:v>
                </c:pt>
                <c:pt idx="2">
                  <c:v>Other Flat Races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1882</c:v>
                </c:pt>
                <c:pt idx="1">
                  <c:v>3018</c:v>
                </c:pt>
                <c:pt idx="2">
                  <c:v>150076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13475503062117"/>
          <c:y val="0.36979440069991248"/>
          <c:w val="0.33254133858267715"/>
          <c:h val="0.3854108340624088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528235389808232E-2"/>
          <c:y val="5.9933490594930049E-2"/>
          <c:w val="0.7705780639108778"/>
          <c:h val="0.86543436409136876"/>
        </c:manualLayout>
      </c:layout>
      <c:lineChart>
        <c:grouping val="standard"/>
        <c:varyColors val="0"/>
        <c:ser>
          <c:idx val="1"/>
          <c:order val="0"/>
          <c:tx>
            <c:strRef>
              <c:f>Sheet1!$A$24</c:f>
              <c:strCache>
                <c:ptCount val="1"/>
                <c:pt idx="0">
                  <c:v>Foals</c:v>
                </c:pt>
              </c:strCache>
            </c:strRef>
          </c:tx>
          <c:cat>
            <c:numRef>
              <c:f>Sheet1!$B$22:$E$22</c:f>
              <c:numCache>
                <c:formatCode>General</c:formatCode>
                <c:ptCount val="4"/>
                <c:pt idx="0">
                  <c:v>1982</c:v>
                </c:pt>
                <c:pt idx="1">
                  <c:v>1992</c:v>
                </c:pt>
                <c:pt idx="2">
                  <c:v>2002</c:v>
                </c:pt>
                <c:pt idx="3">
                  <c:v>2012</c:v>
                </c:pt>
              </c:numCache>
            </c:numRef>
          </c:cat>
          <c:val>
            <c:numRef>
              <c:f>Sheet1!$B$24:$E$24</c:f>
              <c:numCache>
                <c:formatCode>#,##0</c:formatCode>
                <c:ptCount val="4"/>
                <c:pt idx="0">
                  <c:v>106000</c:v>
                </c:pt>
                <c:pt idx="1">
                  <c:v>99000</c:v>
                </c:pt>
                <c:pt idx="2">
                  <c:v>113000</c:v>
                </c:pt>
                <c:pt idx="3">
                  <c:v>97000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Sheet1!$A$23</c:f>
              <c:strCache>
                <c:ptCount val="1"/>
                <c:pt idx="0">
                  <c:v>Flat Races</c:v>
                </c:pt>
              </c:strCache>
            </c:strRef>
          </c:tx>
          <c:cat>
            <c:numRef>
              <c:f>Sheet1!$B$22:$E$22</c:f>
              <c:numCache>
                <c:formatCode>General</c:formatCode>
                <c:ptCount val="4"/>
                <c:pt idx="0">
                  <c:v>1982</c:v>
                </c:pt>
                <c:pt idx="1">
                  <c:v>1992</c:v>
                </c:pt>
                <c:pt idx="2">
                  <c:v>2002</c:v>
                </c:pt>
                <c:pt idx="3">
                  <c:v>2012</c:v>
                </c:pt>
              </c:numCache>
            </c:numRef>
          </c:cat>
          <c:val>
            <c:numRef>
              <c:f>Sheet1!$B$23:$E$23</c:f>
              <c:numCache>
                <c:formatCode>#,##0</c:formatCode>
                <c:ptCount val="4"/>
                <c:pt idx="0">
                  <c:v>156000</c:v>
                </c:pt>
                <c:pt idx="1">
                  <c:v>161000</c:v>
                </c:pt>
                <c:pt idx="2">
                  <c:v>160000</c:v>
                </c:pt>
                <c:pt idx="3">
                  <c:v>150000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968896"/>
        <c:axId val="437971584"/>
      </c:lineChart>
      <c:catAx>
        <c:axId val="43796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37971584"/>
        <c:crosses val="autoZero"/>
        <c:auto val="1"/>
        <c:lblAlgn val="ctr"/>
        <c:lblOffset val="100"/>
        <c:noMultiLvlLbl val="0"/>
      </c:catAx>
      <c:valAx>
        <c:axId val="437971584"/>
        <c:scaling>
          <c:orientation val="minMax"/>
          <c:min val="8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37968896"/>
        <c:crosses val="autoZero"/>
        <c:crossBetween val="between"/>
        <c:majorUnit val="40000"/>
        <c:minorUnit val="10000"/>
      </c:valAx>
    </c:plotArea>
    <c:legend>
      <c:legendPos val="r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Sheet1!$A$51</c:f>
              <c:strCache>
                <c:ptCount val="1"/>
                <c:pt idx="0">
                  <c:v>Group / Graded Races</c:v>
                </c:pt>
              </c:strCache>
            </c:strRef>
          </c:tx>
          <c:cat>
            <c:numRef>
              <c:f>Sheet1!$B$49:$E$49</c:f>
              <c:numCache>
                <c:formatCode>General</c:formatCode>
                <c:ptCount val="4"/>
                <c:pt idx="0">
                  <c:v>1982</c:v>
                </c:pt>
                <c:pt idx="1">
                  <c:v>1992</c:v>
                </c:pt>
                <c:pt idx="2">
                  <c:v>2002</c:v>
                </c:pt>
                <c:pt idx="3">
                  <c:v>2012</c:v>
                </c:pt>
              </c:numCache>
            </c:numRef>
          </c:cat>
          <c:val>
            <c:numRef>
              <c:f>Sheet1!$B$51:$E$51</c:f>
              <c:numCache>
                <c:formatCode>#,##0</c:formatCode>
                <c:ptCount val="4"/>
                <c:pt idx="0">
                  <c:v>1268</c:v>
                </c:pt>
                <c:pt idx="1">
                  <c:v>1672</c:v>
                </c:pt>
                <c:pt idx="2">
                  <c:v>1727</c:v>
                </c:pt>
                <c:pt idx="3">
                  <c:v>1880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053312"/>
        <c:axId val="269476992"/>
      </c:lineChart>
      <c:catAx>
        <c:axId val="26905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9476992"/>
        <c:crosses val="autoZero"/>
        <c:auto val="1"/>
        <c:lblAlgn val="ctr"/>
        <c:lblOffset val="100"/>
        <c:noMultiLvlLbl val="0"/>
      </c:catAx>
      <c:valAx>
        <c:axId val="269476992"/>
        <c:scaling>
          <c:orientation val="minMax"/>
          <c:max val="2000"/>
          <c:min val="1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690533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DACAD-DACC-402B-954A-E9343F7435E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96E61-0B30-421B-8BBE-2E1B6E3C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5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9697AB8-6540-4860-BA55-4767827CE843}" type="slidenum">
              <a:rPr lang="en-US">
                <a:solidFill>
                  <a:prstClr val="black"/>
                </a:solidFill>
              </a:rPr>
              <a:pPr algn="r"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48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6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31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71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34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26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99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66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5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57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92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66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38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67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25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93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4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B7EF-1AAB-4212-BF24-C7DC0EC731FF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2D2EB-AF75-4A20-B950-555B4EAA2F6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759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B1051-8BC9-4F38-9AE1-A397A7AB2C6E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A3175-0F65-43F4-9936-E80162D6E24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630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36D8C-DA49-461F-9940-D1B8C56144D3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4D33A-ABA0-41F0-9F72-BDA35989064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316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E705D-F8AB-40CC-B3E9-493631038F01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5C7DE-482D-4A74-B105-DDEBE2D228F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806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8BC63-C986-4990-8EBC-2ACF7851EE0B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8FC48-1D91-48AF-867B-5A510318E3B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714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AEA27-C211-403A-88A8-4FBBF262E84A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AF6C5-0DD2-45FD-AB54-0BBEFFFF2D7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355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65CAC-B68A-4539-881B-67A7F817952F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0BC13-F328-4B72-86D9-9CCA62251A8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933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E32F0-B9DF-41D8-9F16-C355FC1A864B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BA72D-0863-421A-B1B9-2FD382B308D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75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2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732F0-EE77-45E6-8D28-9BD4CD7AA7AC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F0C45-18A0-49D9-AA42-EE4215B2F40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10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50E8-A9E7-4FAE-A7B5-22A77CA8A91E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6B96C-545A-4A2A-BB0D-DD776F7EE6B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692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E191D-6BD8-41B0-B036-93B92472C6C5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C3DA9-E347-4F90-8CE9-DEB59482A8F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76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ED2C-AEDD-49F8-B2F3-D4768F1DFD9C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/>
              <a:t>15/10/2013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6DE6-F135-4432-B46E-30D393A81415}" type="slidenum">
              <a:rPr lang="en-I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81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ED2C-AEDD-49F8-B2F3-D4768F1DFD9C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/>
              <a:t>15/10/2013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6DE6-F135-4432-B46E-30D393A81415}" type="slidenum">
              <a:rPr lang="en-I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978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ED2C-AEDD-49F8-B2F3-D4768F1DFD9C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/>
              <a:t>15/10/2013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6DE6-F135-4432-B46E-30D393A81415}" type="slidenum">
              <a:rPr lang="en-I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81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ED2C-AEDD-49F8-B2F3-D4768F1DFD9C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/>
              <a:t>15/10/2013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6DE6-F135-4432-B46E-30D393A81415}" type="slidenum">
              <a:rPr lang="en-I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ED2C-AEDD-49F8-B2F3-D4768F1DFD9C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/>
              <a:t>15/10/2013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6DE6-F135-4432-B46E-30D393A81415}" type="slidenum">
              <a:rPr lang="en-I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04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ED2C-AEDD-49F8-B2F3-D4768F1DFD9C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/>
              <a:t>15/10/2013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6DE6-F135-4432-B46E-30D393A81415}" type="slidenum">
              <a:rPr lang="en-I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34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ED2C-AEDD-49F8-B2F3-D4768F1DFD9C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/>
              <a:t>15/10/2013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6DE6-F135-4432-B46E-30D393A81415}" type="slidenum">
              <a:rPr lang="en-I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1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86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ED2C-AEDD-49F8-B2F3-D4768F1DFD9C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/>
              <a:t>15/10/2013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6DE6-F135-4432-B46E-30D393A81415}" type="slidenum">
              <a:rPr lang="en-I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44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ED2C-AEDD-49F8-B2F3-D4768F1DFD9C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/>
              <a:t>15/10/2013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6DE6-F135-4432-B46E-30D393A81415}" type="slidenum">
              <a:rPr lang="en-I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1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ED2C-AEDD-49F8-B2F3-D4768F1DFD9C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/>
              <a:t>15/10/2013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6DE6-F135-4432-B46E-30D393A81415}" type="slidenum">
              <a:rPr lang="en-I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20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ED2C-AEDD-49F8-B2F3-D4768F1DFD9C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/>
              <a:t>15/10/2013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6DE6-F135-4432-B46E-30D393A81415}" type="slidenum">
              <a:rPr lang="en-I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4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2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2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4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7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COB\AppData\Local\Temp\Rar$DRa0.885\FONDSLIDESHOW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92075"/>
            <a:ext cx="9210675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DB7C1E-70E2-4BF3-8013-12AA779D0455}" type="datetimeFigureOut">
              <a:rPr lang="fr-FR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15/10/2013</a:t>
            </a:fld>
            <a:endParaRPr lang="fr-FR">
              <a:ea typeface="MS PGothic" panose="020B0600070205080204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7C98A0-763F-4778-B146-8291FB3922E2}" type="slidenum">
              <a:rPr lang="fr-FR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>
              <a:ea typeface="MS PGothic" panose="020B0600070205080204" pitchFamily="34" charset="-128"/>
            </a:endParaRPr>
          </a:p>
        </p:txBody>
      </p:sp>
      <p:pic>
        <p:nvPicPr>
          <p:cNvPr id="1032" name="Imag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2" r="11545" b="17523"/>
          <a:stretch>
            <a:fillRect/>
          </a:stretch>
        </p:blipFill>
        <p:spPr bwMode="auto">
          <a:xfrm>
            <a:off x="-49213" y="4699000"/>
            <a:ext cx="80883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381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CED2C-AEDD-49F8-B2F3-D4768F1DFD9C}" type="datetimeFigureOut">
              <a:rPr lang="en-IE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/>
              <a:t>15/10/2013</a:t>
            </a:fld>
            <a:endParaRPr lang="en-IE" smtClean="0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smtClean="0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56DE6-F135-4432-B46E-30D393A81415}" type="slidenum">
              <a:rPr lang="en-IE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/>
              <a:t>‹#›</a:t>
            </a:fld>
            <a:endParaRPr lang="en-IE" smtClean="0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179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>
          <a:xfrm>
            <a:off x="0" y="206375"/>
            <a:ext cx="9036050" cy="85725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QUALITY CONTROL OF GROUP/GRADED RACES</a:t>
            </a:r>
            <a:br>
              <a:rPr lang="en-US" b="1" dirty="0" smtClean="0">
                <a:solidFill>
                  <a:schemeClr val="bg2"/>
                </a:solidFill>
              </a:rPr>
            </a:br>
            <a:endParaRPr lang="en-US" b="1" dirty="0" smtClean="0">
              <a:solidFill>
                <a:schemeClr val="bg2"/>
              </a:solidFill>
            </a:endParaRPr>
          </a:p>
        </p:txBody>
      </p:sp>
      <p:sp>
        <p:nvSpPr>
          <p:cNvPr id="2048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600" smtClean="0">
              <a:solidFill>
                <a:schemeClr val="bg2"/>
              </a:solidFill>
            </a:endParaRPr>
          </a:p>
          <a:p>
            <a:pPr eaLnBrk="1" hangingPunct="1"/>
            <a:endParaRPr lang="en-US" sz="1600" smtClean="0">
              <a:solidFill>
                <a:schemeClr val="bg2"/>
              </a:solidFill>
            </a:endParaRPr>
          </a:p>
          <a:p>
            <a:pPr eaLnBrk="1" hangingPunct="1"/>
            <a:endParaRPr lang="en-US" sz="1600" smtClean="0">
              <a:solidFill>
                <a:schemeClr val="bg2"/>
              </a:solidFill>
            </a:endParaRPr>
          </a:p>
          <a:p>
            <a:pPr eaLnBrk="1" hangingPunct="1"/>
            <a:endParaRPr lang="en-US" sz="1600" smtClean="0">
              <a:solidFill>
                <a:schemeClr val="bg2"/>
              </a:solidFill>
            </a:endParaRPr>
          </a:p>
          <a:p>
            <a:pPr eaLnBrk="1" hangingPunct="1"/>
            <a:endParaRPr lang="en-US" sz="1600" smtClean="0">
              <a:solidFill>
                <a:schemeClr val="bg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08" y="987574"/>
            <a:ext cx="5286375" cy="2390775"/>
          </a:xfrm>
          <a:prstGeom prst="rect">
            <a:avLst/>
          </a:prstGeom>
        </p:spPr>
      </p:pic>
      <p:sp>
        <p:nvSpPr>
          <p:cNvPr id="20485" name="Title 5"/>
          <p:cNvSpPr txBox="1">
            <a:spLocks/>
          </p:cNvSpPr>
          <p:nvPr/>
        </p:nvSpPr>
        <p:spPr bwMode="auto">
          <a:xfrm>
            <a:off x="107950" y="3378200"/>
            <a:ext cx="8856663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FORUM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 KAVANAGH, VICE CHAIRMAN, IFHA</a:t>
            </a:r>
            <a:endParaRPr lang="en-US" sz="1600">
              <a:solidFill>
                <a:srgbClr val="EEEC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9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9492"/>
            <a:ext cx="1151384" cy="82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11510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sz="3200" b="1" dirty="0">
                <a:solidFill>
                  <a:prstClr val="black"/>
                </a:solidFill>
                <a:ea typeface="MS PGothic" panose="020B0600070205080204" pitchFamily="34" charset="-128"/>
              </a:rPr>
              <a:t>Authorities recognised by </a:t>
            </a:r>
            <a:r>
              <a:rPr lang="en-IE" sz="3200" b="1" dirty="0" err="1">
                <a:solidFill>
                  <a:prstClr val="black"/>
                </a:solidFill>
                <a:ea typeface="MS PGothic" panose="020B0600070205080204" pitchFamily="34" charset="-128"/>
              </a:rPr>
              <a:t>IRPAC</a:t>
            </a:r>
            <a:r>
              <a:rPr lang="en-IE" sz="3200" b="1" dirty="0">
                <a:solidFill>
                  <a:prstClr val="black"/>
                </a:solidFill>
                <a:ea typeface="MS PGothic" panose="020B0600070205080204" pitchFamily="34" charset="-128"/>
              </a:rPr>
              <a:t> for Grading of Races in Part I</a:t>
            </a:r>
            <a:endParaRPr lang="en-IE" sz="3200" b="1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472" y="1491630"/>
            <a:ext cx="727280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  <a:ea typeface="MS PGothic" panose="020B0600070205080204" pitchFamily="34" charset="-128"/>
              </a:rPr>
              <a:t>European Pattern Race Committee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  <a:ea typeface="MS PGothic" panose="020B0600070205080204" pitchFamily="34" charset="-128"/>
              </a:rPr>
              <a:t>TOBA American Grades Stakes Committee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  <a:ea typeface="MS PGothic" panose="020B0600070205080204" pitchFamily="34" charset="-128"/>
              </a:rPr>
              <a:t>Jockey Club of Canada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  <a:ea typeface="MS PGothic" panose="020B0600070205080204" pitchFamily="34" charset="-128"/>
              </a:rPr>
              <a:t>Asian Racing Federation*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sz="2400" dirty="0" err="1">
                <a:solidFill>
                  <a:prstClr val="black"/>
                </a:solidFill>
                <a:ea typeface="MS PGothic" panose="020B0600070205080204" pitchFamily="34" charset="-128"/>
              </a:rPr>
              <a:t>OSAF</a:t>
            </a:r>
            <a:r>
              <a:rPr lang="en-IE" sz="2400" dirty="0">
                <a:solidFill>
                  <a:prstClr val="black"/>
                </a:solidFill>
                <a:ea typeface="MS PGothic" panose="020B0600070205080204" pitchFamily="34" charset="-128"/>
              </a:rPr>
              <a:t>*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sz="10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sz="2400" dirty="0">
                <a:solidFill>
                  <a:prstClr val="black"/>
                </a:solidFill>
                <a:ea typeface="MS PGothic" panose="020B0600070205080204" pitchFamily="34" charset="-128"/>
              </a:rPr>
              <a:t>*  </a:t>
            </a:r>
            <a:r>
              <a:rPr lang="en-IE" dirty="0">
                <a:solidFill>
                  <a:prstClr val="black"/>
                </a:solidFill>
                <a:ea typeface="MS PGothic" panose="020B0600070205080204" pitchFamily="34" charset="-128"/>
              </a:rPr>
              <a:t>These organisations review the lists submitted by their members</a:t>
            </a:r>
            <a:endParaRPr lang="en-IE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33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9492"/>
            <a:ext cx="1151384" cy="82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11511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sz="3200" b="1" dirty="0">
                <a:solidFill>
                  <a:prstClr val="black"/>
                </a:solidFill>
                <a:ea typeface="MS PGothic" panose="020B0600070205080204" pitchFamily="34" charset="-128"/>
              </a:rPr>
              <a:t>Criteria for Quality Control</a:t>
            </a:r>
            <a:endParaRPr lang="en-IE" sz="3200" b="1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275606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IE" sz="2400" dirty="0">
                <a:solidFill>
                  <a:prstClr val="black"/>
                </a:solidFill>
                <a:ea typeface="MS PGothic" panose="020B0600070205080204" pitchFamily="34" charset="-128"/>
              </a:rPr>
              <a:t>Ratings of first four horses 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IE" sz="2400" dirty="0">
                <a:solidFill>
                  <a:prstClr val="black"/>
                </a:solidFill>
                <a:ea typeface="MS PGothic" panose="020B0600070205080204" pitchFamily="34" charset="-128"/>
              </a:rPr>
              <a:t>Shape of overall pattern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IE" sz="2400" dirty="0">
                <a:solidFill>
                  <a:prstClr val="black"/>
                </a:solidFill>
                <a:ea typeface="MS PGothic" panose="020B0600070205080204" pitchFamily="34" charset="-128"/>
              </a:rPr>
              <a:t>Field sizes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IE" sz="2400" dirty="0">
                <a:solidFill>
                  <a:prstClr val="black"/>
                </a:solidFill>
                <a:ea typeface="MS PGothic" panose="020B0600070205080204" pitchFamily="34" charset="-128"/>
              </a:rPr>
              <a:t>Prize money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IE" sz="2400" dirty="0">
                <a:solidFill>
                  <a:prstClr val="black"/>
                </a:solidFill>
                <a:ea typeface="MS PGothic" panose="020B0600070205080204" pitchFamily="34" charset="-128"/>
              </a:rPr>
              <a:t>Overall quality of Field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IE" sz="2400" dirty="0">
                <a:solidFill>
                  <a:prstClr val="black"/>
                </a:solidFill>
                <a:ea typeface="MS PGothic" panose="020B0600070205080204" pitchFamily="34" charset="-128"/>
              </a:rPr>
              <a:t>Other black type races in country</a:t>
            </a:r>
            <a:endParaRPr lang="en-IE" sz="2400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562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9492"/>
            <a:ext cx="1151384" cy="82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5744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Number of Graded / Black Type Races 2012</a:t>
            </a:r>
            <a:endParaRPr lang="en-IE" sz="2400" b="1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467544" y="1200150"/>
          <a:ext cx="7704856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5726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9492"/>
            <a:ext cx="1151384" cy="82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539552" y="1203598"/>
          <a:ext cx="7848500" cy="3700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8" y="26773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Trends in Foal Crop and Flat Races 1982 - 2012</a:t>
            </a:r>
            <a:endParaRPr lang="en-IE" sz="2400" b="1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147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9492"/>
            <a:ext cx="1151384" cy="82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70180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Number of Group / Graded Races Worldwide</a:t>
            </a:r>
            <a:endParaRPr lang="en-IE" sz="2400" b="1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251520" y="1200150"/>
          <a:ext cx="8640960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9484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9225"/>
            <a:ext cx="7529171" cy="444079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9492"/>
            <a:ext cx="1151384" cy="82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1756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2013 Group / Graded Races</a:t>
            </a:r>
            <a:endParaRPr lang="en-IE" sz="2400" b="1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4731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9492"/>
            <a:ext cx="1151384" cy="82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08669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World’s Top Races 2012</a:t>
            </a:r>
            <a:endParaRPr lang="en-IE" sz="2400" b="1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0335"/>
            <a:ext cx="7353064" cy="44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9492"/>
            <a:ext cx="1151384" cy="82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203186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3200" b="1" dirty="0">
                <a:solidFill>
                  <a:prstClr val="black"/>
                </a:solidFill>
                <a:ea typeface="MS PGothic" panose="020B0600070205080204" pitchFamily="34" charset="-128"/>
              </a:rPr>
              <a:t>Thank You</a:t>
            </a:r>
            <a:endParaRPr lang="en-IE" sz="3200" b="1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7643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9492"/>
            <a:ext cx="1151384" cy="82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1728869"/>
            <a:ext cx="7158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sz="3200" b="1" dirty="0">
                <a:solidFill>
                  <a:prstClr val="black"/>
                </a:solidFill>
                <a:ea typeface="MS PGothic" panose="020B0600070205080204" pitchFamily="34" charset="-128"/>
              </a:rPr>
              <a:t>Quality Control of Group / Graded Races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sz="32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sz="32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IE" sz="2400" b="1" i="1" dirty="0">
                <a:solidFill>
                  <a:prstClr val="black"/>
                </a:solidFill>
                <a:ea typeface="MS PGothic" panose="020B0600070205080204" pitchFamily="34" charset="-128"/>
              </a:rPr>
              <a:t>Brian Kavanagh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IE" sz="2400" b="1" i="1" dirty="0">
                <a:solidFill>
                  <a:prstClr val="black"/>
                </a:solidFill>
                <a:ea typeface="MS PGothic" panose="020B0600070205080204" pitchFamily="34" charset="-128"/>
              </a:rPr>
              <a:t>Vice Chairman, IFHA</a:t>
            </a:r>
            <a:endParaRPr lang="en-IE" sz="2400" b="1" i="1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459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50" y="1074933"/>
            <a:ext cx="5247682" cy="359094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9492"/>
            <a:ext cx="1151384" cy="82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4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1" y="808247"/>
            <a:ext cx="7611951" cy="414196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9492"/>
            <a:ext cx="1151384" cy="82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8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9492"/>
            <a:ext cx="1151384" cy="82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20331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sz="3200" b="1" dirty="0">
                <a:solidFill>
                  <a:prstClr val="black"/>
                </a:solidFill>
                <a:ea typeface="MS PGothic" panose="020B0600070205080204" pitchFamily="34" charset="-128"/>
              </a:rPr>
              <a:t>IFHA Basic Mission</a:t>
            </a:r>
            <a:endParaRPr lang="en-IE" sz="3200" b="1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588302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sz="2400" dirty="0">
                <a:solidFill>
                  <a:prstClr val="black"/>
                </a:solidFill>
                <a:latin typeface="Times New Roman" pitchFamily="18" charset="0"/>
                <a:ea typeface="MS PGothic" panose="020B0600070205080204" pitchFamily="34" charset="-128"/>
              </a:rPr>
              <a:t>“</a:t>
            </a:r>
            <a:r>
              <a:rPr lang="en-IE" sz="3200" dirty="0">
                <a:solidFill>
                  <a:prstClr val="black"/>
                </a:solidFill>
                <a:ea typeface="MS PGothic" panose="020B0600070205080204" pitchFamily="34" charset="-128"/>
              </a:rPr>
              <a:t>The organisation of competitions to select the best horses in order to improve the quality of breeding”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sz="32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IE" sz="3200" b="1" dirty="0">
                <a:solidFill>
                  <a:prstClr val="black"/>
                </a:solidFill>
                <a:ea typeface="MS PGothic" panose="020B0600070205080204" pitchFamily="34" charset="-128"/>
              </a:rPr>
              <a:t>IFHA website</a:t>
            </a:r>
            <a:endParaRPr lang="en-IE" sz="3200" b="1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84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9492"/>
            <a:ext cx="1151384" cy="82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95486"/>
            <a:ext cx="540059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9492"/>
            <a:ext cx="1151384" cy="82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65190"/>
            <a:ext cx="3816424" cy="455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9492"/>
            <a:ext cx="1151384" cy="82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55416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sz="2000" b="1" dirty="0">
                <a:solidFill>
                  <a:prstClr val="black"/>
                </a:solidFill>
                <a:ea typeface="MS PGothic" panose="020B0600070205080204" pitchFamily="34" charset="-128"/>
              </a:rPr>
              <a:t>Cataloguing Standards Information 2012</a:t>
            </a:r>
            <a:endParaRPr lang="en-IE" sz="2000" b="1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555526"/>
            <a:ext cx="4708398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76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9492"/>
            <a:ext cx="1151384" cy="82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3821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sz="3200" b="1" dirty="0">
                <a:solidFill>
                  <a:prstClr val="black"/>
                </a:solidFill>
                <a:ea typeface="MS PGothic" panose="020B0600070205080204" pitchFamily="34" charset="-128"/>
              </a:rPr>
              <a:t>International Cataloguing Standards</a:t>
            </a:r>
            <a:endParaRPr lang="en-IE" sz="3200" b="1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843558"/>
            <a:ext cx="7128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sz="1400" b="1" dirty="0">
                <a:solidFill>
                  <a:prstClr val="black"/>
                </a:solidFill>
                <a:ea typeface="MS PGothic" panose="020B0600070205080204" pitchFamily="34" charset="-128"/>
              </a:rPr>
              <a:t>PART I:	</a:t>
            </a:r>
            <a:r>
              <a:rPr lang="en-IE" sz="1400" dirty="0">
                <a:solidFill>
                  <a:prstClr val="black"/>
                </a:solidFill>
                <a:ea typeface="MS PGothic" panose="020B0600070205080204" pitchFamily="34" charset="-128"/>
              </a:rPr>
              <a:t>				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prstClr val="black"/>
                </a:solidFill>
                <a:ea typeface="MS PGothic" panose="020B0600070205080204" pitchFamily="34" charset="-128"/>
              </a:rPr>
              <a:t>First 3 in Group / Listed Races receive Black Type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prstClr val="black"/>
                </a:solidFill>
                <a:ea typeface="MS PGothic" panose="020B0600070205080204" pitchFamily="34" charset="-128"/>
              </a:rPr>
              <a:t>Winners receive Upper Case Black Type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prstClr val="black"/>
                </a:solidFill>
                <a:ea typeface="MS PGothic" panose="020B0600070205080204" pitchFamily="34" charset="-128"/>
              </a:rPr>
              <a:t>Placed receive Lower Case Black Type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prstClr val="black"/>
                </a:solidFill>
                <a:ea typeface="MS PGothic" panose="020B0600070205080204" pitchFamily="34" charset="-128"/>
              </a:rPr>
              <a:t>Group Designator Shown after Black Type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sz="14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sz="1400" b="1" dirty="0">
                <a:solidFill>
                  <a:prstClr val="black"/>
                </a:solidFill>
                <a:ea typeface="MS PGothic" panose="020B0600070205080204" pitchFamily="34" charset="-128"/>
              </a:rPr>
              <a:t>PART II: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prstClr val="black"/>
                </a:solidFill>
                <a:ea typeface="MS PGothic" panose="020B0600070205080204" pitchFamily="34" charset="-128"/>
              </a:rPr>
              <a:t>First 3 receive Black Type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prstClr val="black"/>
                </a:solidFill>
                <a:ea typeface="MS PGothic" panose="020B0600070205080204" pitchFamily="34" charset="-128"/>
              </a:rPr>
              <a:t>No Group Designator Shown</a:t>
            </a:r>
            <a:endParaRPr lang="en-IE" sz="14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sz="14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sz="1400" b="1" dirty="0">
                <a:solidFill>
                  <a:prstClr val="black"/>
                </a:solidFill>
                <a:ea typeface="MS PGothic" panose="020B0600070205080204" pitchFamily="34" charset="-128"/>
              </a:rPr>
              <a:t>PART III: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prstClr val="black"/>
                </a:solidFill>
                <a:ea typeface="MS PGothic" panose="020B0600070205080204" pitchFamily="34" charset="-128"/>
              </a:rPr>
              <a:t>No Black Type attached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prstClr val="black"/>
                </a:solidFill>
                <a:ea typeface="MS PGothic" panose="020B0600070205080204" pitchFamily="34" charset="-128"/>
              </a:rPr>
              <a:t>Group / Grades only recognised in that country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sz="14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sz="1400" b="1" dirty="0">
                <a:solidFill>
                  <a:prstClr val="black"/>
                </a:solidFill>
                <a:ea typeface="MS PGothic" panose="020B0600070205080204" pitchFamily="34" charset="-128"/>
              </a:rPr>
              <a:t>PART IV: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prstClr val="black"/>
                </a:solidFill>
                <a:ea typeface="MS PGothic" panose="020B0600070205080204" pitchFamily="34" charset="-128"/>
              </a:rPr>
              <a:t>National Hunt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prstClr val="black"/>
                </a:solidFill>
                <a:ea typeface="MS PGothic" panose="020B0600070205080204" pitchFamily="34" charset="-128"/>
              </a:rPr>
              <a:t>Races listed in Italic form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prstClr val="black"/>
                </a:solidFill>
                <a:ea typeface="MS PGothic" panose="020B0600070205080204" pitchFamily="34" charset="-128"/>
              </a:rPr>
              <a:t>Regional preference whether black type used</a:t>
            </a:r>
            <a:endParaRPr lang="en-IE" sz="1400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33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183</Words>
  <Application>Microsoft Office PowerPoint</Application>
  <PresentationFormat>On-screen Show (16:9)</PresentationFormat>
  <Paragraphs>75</Paragraphs>
  <Slides>17</Slides>
  <Notes>17</Notes>
  <HiddenSlides>2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Thème Office</vt:lpstr>
      <vt:lpstr>3_Office Theme</vt:lpstr>
      <vt:lpstr>QUALITY CONTROL OF GROUP/GRADED RACES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ABOUT DEVELOPING COUNTRIES – EUROPEAN &amp; MEDITERRANEAN HORSERACING FEDERATION</dc:title>
  <dc:creator>Chesser, Andrew B.</dc:creator>
  <cp:lastModifiedBy>Chesser, Andrew B.</cp:lastModifiedBy>
  <cp:revision>4</cp:revision>
  <dcterms:created xsi:type="dcterms:W3CDTF">2013-10-15T12:28:12Z</dcterms:created>
  <dcterms:modified xsi:type="dcterms:W3CDTF">2013-10-15T12:46:35Z</dcterms:modified>
</cp:coreProperties>
</file>